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57" r:id="rId6"/>
    <p:sldId id="262"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D45EECB-8279-471B-AC7C-36C56FDDC7E0}" type="datetimeFigureOut">
              <a:rPr lang="en-US" smtClean="0"/>
              <a:t>2/4/2013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5456116-0107-4585-A383-DBFBD663C57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5456116-0107-4585-A383-DBFBD663C5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5456116-0107-4585-A383-DBFBD663C5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5456116-0107-4585-A383-DBFBD663C57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5456116-0107-4585-A383-DBFBD663C57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5456116-0107-4585-A383-DBFBD663C57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5456116-0107-4585-A383-DBFBD663C57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5456116-0107-4585-A383-DBFBD663C57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D45EECB-8279-471B-AC7C-36C56FDDC7E0}" type="datetimeFigureOut">
              <a:rPr lang="en-US" smtClean="0"/>
              <a:t>2/4/2013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5456116-0107-4585-A383-DBFBD663C5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D45EECB-8279-471B-AC7C-36C56FDDC7E0}" type="datetimeFigureOut">
              <a:rPr lang="en-US" smtClean="0"/>
              <a:t>2/4/2013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5456116-0107-4585-A383-DBFBD663C57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D45EECB-8279-471B-AC7C-36C56FDDC7E0}" type="datetimeFigureOut">
              <a:rPr lang="en-US" smtClean="0"/>
              <a:t>2/4/2013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5456116-0107-4585-A383-DBFBD663C57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D45EECB-8279-471B-AC7C-36C56FDDC7E0}" type="datetimeFigureOut">
              <a:rPr lang="en-US" smtClean="0"/>
              <a:t>2/4/2013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5456116-0107-4585-A383-DBFBD663C5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Sensory Details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15502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Let’s look at an example!</a:t>
            </a:r>
          </a:p>
          <a:p>
            <a:pPr marL="0" marR="0">
              <a:lnSpc>
                <a:spcPct val="115000"/>
              </a:lnSpc>
              <a:spcBef>
                <a:spcPts val="0"/>
              </a:spcBef>
              <a:spcAft>
                <a:spcPts val="1000"/>
              </a:spcAft>
            </a:pPr>
            <a:r>
              <a:rPr lang="en-US" sz="2800" b="1" dirty="0">
                <a:latin typeface="Verdana"/>
                <a:ea typeface="Times New Roman"/>
                <a:cs typeface="Times New Roman"/>
              </a:rPr>
              <a:t>Example Text: Paragraph Without Sensory Detail</a:t>
            </a:r>
            <a:endParaRPr lang="en-US" sz="2000" dirty="0">
              <a:latin typeface="Calibri"/>
              <a:ea typeface="Calibri"/>
              <a:cs typeface="Times New Roman"/>
            </a:endParaRPr>
          </a:p>
          <a:p>
            <a:pPr marL="0" marR="0">
              <a:lnSpc>
                <a:spcPct val="115000"/>
              </a:lnSpc>
              <a:spcBef>
                <a:spcPts val="0"/>
              </a:spcBef>
              <a:spcAft>
                <a:spcPts val="1000"/>
              </a:spcAft>
            </a:pPr>
            <a:r>
              <a:rPr lang="en-US" sz="2800" dirty="0">
                <a:latin typeface="Verdana"/>
                <a:ea typeface="Times New Roman"/>
                <a:cs typeface="Times New Roman"/>
              </a:rPr>
              <a:t>Grandmother Workman reached over and grabbed her grandson's arm. He was nervous because the staircase was so steep, but she leaned against him and they began to climb.</a:t>
            </a:r>
            <a:endParaRPr lang="en-US" sz="2800" dirty="0">
              <a:latin typeface="Calibri"/>
              <a:ea typeface="Calibri"/>
              <a:cs typeface="Times New Roman"/>
            </a:endParaRPr>
          </a:p>
          <a:p>
            <a:pPr lvl="1"/>
            <a:endParaRPr lang="en-US" dirty="0"/>
          </a:p>
        </p:txBody>
      </p:sp>
      <p:sp>
        <p:nvSpPr>
          <p:cNvPr id="3" name="Title 2"/>
          <p:cNvSpPr>
            <a:spLocks noGrp="1"/>
          </p:cNvSpPr>
          <p:nvPr>
            <p:ph type="title"/>
          </p:nvPr>
        </p:nvSpPr>
        <p:spPr/>
        <p:txBody>
          <a:bodyPr>
            <a:normAutofit fontScale="90000"/>
          </a:bodyPr>
          <a:lstStyle/>
          <a:p>
            <a:r>
              <a:rPr lang="en-US" dirty="0" smtClean="0"/>
              <a:t>How do you add sensory details to your writing? </a:t>
            </a:r>
            <a:endParaRPr lang="en-US" dirty="0"/>
          </a:p>
        </p:txBody>
      </p:sp>
    </p:spTree>
    <p:extLst>
      <p:ext uri="{BB962C8B-B14F-4D97-AF65-F5344CB8AC3E}">
        <p14:creationId xmlns:p14="http://schemas.microsoft.com/office/powerpoint/2010/main" val="1901165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marR="0"/>
            <a:r>
              <a:rPr lang="en-US" sz="3600" b="1" dirty="0">
                <a:solidFill>
                  <a:srgbClr val="000080"/>
                </a:solidFill>
                <a:latin typeface="Verdana"/>
                <a:ea typeface="Times New Roman"/>
              </a:rPr>
              <a:t>Example Text:  With Sensory Details</a:t>
            </a:r>
          </a:p>
          <a:p>
            <a:pPr marL="0" marR="0"/>
            <a:r>
              <a:rPr lang="en-US" sz="2800" dirty="0">
                <a:solidFill>
                  <a:srgbClr val="336633"/>
                </a:solidFill>
                <a:latin typeface="Verdana"/>
                <a:ea typeface="Times New Roman"/>
                <a:cs typeface="Times New Roman"/>
              </a:rPr>
              <a:t>Grandmother Workman lurched over and grabbed the pale skin of Randal's thin forearm with her leathery hand</a:t>
            </a:r>
            <a:r>
              <a:rPr lang="en-US" sz="2800" i="1" dirty="0">
                <a:solidFill>
                  <a:srgbClr val="336633"/>
                </a:solidFill>
                <a:latin typeface="Verdana"/>
                <a:ea typeface="Times New Roman"/>
                <a:cs typeface="Times New Roman"/>
              </a:rPr>
              <a:t>.</a:t>
            </a:r>
            <a:r>
              <a:rPr lang="en-US" sz="2800" dirty="0">
                <a:solidFill>
                  <a:srgbClr val="336633"/>
                </a:solidFill>
                <a:latin typeface="Verdana"/>
                <a:ea typeface="Times New Roman"/>
                <a:cs typeface="Times New Roman"/>
              </a:rPr>
              <a:t> Randal looked ahead toward the winding spiral staircase, fidgeted with a small hole in his baseball jersey,</a:t>
            </a:r>
            <a:r>
              <a:rPr lang="en-US" sz="2800" i="1" dirty="0">
                <a:solidFill>
                  <a:srgbClr val="336633"/>
                </a:solidFill>
                <a:latin typeface="Verdana"/>
                <a:ea typeface="Times New Roman"/>
                <a:cs typeface="Times New Roman"/>
              </a:rPr>
              <a:t> </a:t>
            </a:r>
            <a:r>
              <a:rPr lang="en-US" sz="2800" dirty="0">
                <a:solidFill>
                  <a:srgbClr val="336633"/>
                </a:solidFill>
                <a:latin typeface="Verdana"/>
                <a:ea typeface="Times New Roman"/>
                <a:cs typeface="Times New Roman"/>
              </a:rPr>
              <a:t>and bit his lip</a:t>
            </a:r>
            <a:r>
              <a:rPr lang="en-US" sz="2800" i="1" dirty="0">
                <a:solidFill>
                  <a:srgbClr val="336633"/>
                </a:solidFill>
                <a:latin typeface="Verdana"/>
                <a:ea typeface="Times New Roman"/>
                <a:cs typeface="Times New Roman"/>
              </a:rPr>
              <a:t>.</a:t>
            </a:r>
            <a:r>
              <a:rPr lang="en-US" sz="2800" dirty="0">
                <a:solidFill>
                  <a:srgbClr val="336633"/>
                </a:solidFill>
                <a:latin typeface="Verdana"/>
                <a:ea typeface="Times New Roman"/>
                <a:cs typeface="Times New Roman"/>
              </a:rPr>
              <a:t> His mouth filled with the sweet, coppery taste of blood as she leaned in closely toward him, breathing her hot breath on the damp hair at the base of his neck. She smelled of wet cigarettes and bacon. As they slowly climbed the long, steep staircase, the only sound was his grandmothers' labored breathing and the mournful creak of the wooden stairs.</a:t>
            </a:r>
          </a:p>
          <a:p>
            <a:endParaRPr lang="en-US" dirty="0"/>
          </a:p>
        </p:txBody>
      </p:sp>
      <p:sp>
        <p:nvSpPr>
          <p:cNvPr id="3" name="Title 2"/>
          <p:cNvSpPr>
            <a:spLocks noGrp="1"/>
          </p:cNvSpPr>
          <p:nvPr>
            <p:ph type="title"/>
          </p:nvPr>
        </p:nvSpPr>
        <p:spPr/>
        <p:txBody>
          <a:bodyPr/>
          <a:lstStyle/>
          <a:p>
            <a:r>
              <a:rPr lang="en-US" dirty="0" smtClean="0"/>
              <a:t>With sensory details…</a:t>
            </a:r>
            <a:endParaRPr lang="en-US" dirty="0"/>
          </a:p>
        </p:txBody>
      </p:sp>
    </p:spTree>
    <p:extLst>
      <p:ext uri="{BB962C8B-B14F-4D97-AF65-F5344CB8AC3E}">
        <p14:creationId xmlns:p14="http://schemas.microsoft.com/office/powerpoint/2010/main" val="631486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Describe the differences between the text with sensory detail and the one without sensory details. What do you notice?  Give an example of what makes the second example better. </a:t>
            </a:r>
            <a:endParaRPr lang="en-US" sz="3600" dirty="0"/>
          </a:p>
        </p:txBody>
      </p:sp>
      <p:sp>
        <p:nvSpPr>
          <p:cNvPr id="3" name="Title 2"/>
          <p:cNvSpPr>
            <a:spLocks noGrp="1"/>
          </p:cNvSpPr>
          <p:nvPr>
            <p:ph type="title"/>
          </p:nvPr>
        </p:nvSpPr>
        <p:spPr/>
        <p:txBody>
          <a:bodyPr/>
          <a:lstStyle/>
          <a:p>
            <a:r>
              <a:rPr lang="en-US" dirty="0" smtClean="0"/>
              <a:t>Think, write, pair, share.	</a:t>
            </a:r>
            <a:endParaRPr lang="en-US" dirty="0"/>
          </a:p>
        </p:txBody>
      </p:sp>
    </p:spTree>
    <p:extLst>
      <p:ext uri="{BB962C8B-B14F-4D97-AF65-F5344CB8AC3E}">
        <p14:creationId xmlns:p14="http://schemas.microsoft.com/office/powerpoint/2010/main" val="3177671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are sensory details?	</a:t>
            </a:r>
            <a:endParaRPr lang="en-US" dirty="0"/>
          </a:p>
        </p:txBody>
      </p:sp>
      <p:sp>
        <p:nvSpPr>
          <p:cNvPr id="4" name="Text Placeholder 3"/>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3" name="Content Placeholder 2"/>
          <p:cNvSpPr>
            <a:spLocks noGrp="1"/>
          </p:cNvSpPr>
          <p:nvPr>
            <p:ph sz="quarter" idx="2"/>
          </p:nvPr>
        </p:nvSpPr>
        <p:spPr/>
        <p:txBody>
          <a:bodyPr>
            <a:normAutofit/>
          </a:bodyPr>
          <a:lstStyle/>
          <a:p>
            <a:r>
              <a:rPr lang="en-US" dirty="0" smtClean="0"/>
              <a:t>When writers describe the five senses in their writing, it means using sensory details</a:t>
            </a:r>
          </a:p>
          <a:p>
            <a:pPr lvl="1"/>
            <a:endParaRPr lang="en-US" dirty="0"/>
          </a:p>
        </p:txBody>
      </p:sp>
      <p:sp>
        <p:nvSpPr>
          <p:cNvPr id="6" name="Content Placeholder 5"/>
          <p:cNvSpPr>
            <a:spLocks noGrp="1"/>
          </p:cNvSpPr>
          <p:nvPr>
            <p:ph sz="quarter" idx="4"/>
          </p:nvPr>
        </p:nvSpPr>
        <p:spPr/>
        <p:txBody>
          <a:bodyPr/>
          <a:lstStyle/>
          <a:p>
            <a:pPr lvl="0">
              <a:spcBef>
                <a:spcPts val="400"/>
              </a:spcBef>
              <a:buClr>
                <a:srgbClr val="2DA2BF"/>
              </a:buClr>
            </a:pPr>
            <a:r>
              <a:rPr lang="en-US" sz="3600" b="1" dirty="0">
                <a:solidFill>
                  <a:prstClr val="black"/>
                </a:solidFill>
              </a:rPr>
              <a:t>What are the five senses?</a:t>
            </a:r>
          </a:p>
          <a:p>
            <a:pPr lvl="1">
              <a:buClr>
                <a:srgbClr val="2DA2BF"/>
              </a:buClr>
            </a:pPr>
            <a:r>
              <a:rPr lang="en-US" dirty="0">
                <a:solidFill>
                  <a:prstClr val="black"/>
                </a:solidFill>
              </a:rPr>
              <a:t>Sight </a:t>
            </a:r>
          </a:p>
          <a:p>
            <a:pPr lvl="1">
              <a:buClr>
                <a:srgbClr val="2DA2BF"/>
              </a:buClr>
            </a:pPr>
            <a:r>
              <a:rPr lang="en-US" dirty="0">
                <a:solidFill>
                  <a:prstClr val="black"/>
                </a:solidFill>
              </a:rPr>
              <a:t>Smell</a:t>
            </a:r>
          </a:p>
          <a:p>
            <a:pPr lvl="1">
              <a:buClr>
                <a:srgbClr val="2DA2BF"/>
              </a:buClr>
            </a:pPr>
            <a:r>
              <a:rPr lang="en-US" dirty="0">
                <a:solidFill>
                  <a:prstClr val="black"/>
                </a:solidFill>
              </a:rPr>
              <a:t>Taste</a:t>
            </a:r>
          </a:p>
          <a:p>
            <a:pPr lvl="1">
              <a:buClr>
                <a:srgbClr val="2DA2BF"/>
              </a:buClr>
            </a:pPr>
            <a:r>
              <a:rPr lang="en-US" dirty="0">
                <a:solidFill>
                  <a:prstClr val="black"/>
                </a:solidFill>
              </a:rPr>
              <a:t>Touch</a:t>
            </a:r>
          </a:p>
          <a:p>
            <a:pPr lvl="1">
              <a:buClr>
                <a:srgbClr val="2DA2BF"/>
              </a:buClr>
            </a:pPr>
            <a:r>
              <a:rPr lang="en-US" dirty="0">
                <a:solidFill>
                  <a:prstClr val="black"/>
                </a:solidFill>
              </a:rPr>
              <a:t>Sound</a:t>
            </a:r>
          </a:p>
          <a:p>
            <a:endParaRPr lang="en-US" dirty="0"/>
          </a:p>
        </p:txBody>
      </p:sp>
    </p:spTree>
    <p:extLst>
      <p:ext uri="{BB962C8B-B14F-4D97-AF65-F5344CB8AC3E}">
        <p14:creationId xmlns:p14="http://schemas.microsoft.com/office/powerpoint/2010/main" val="37064050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1000"/>
                                        <p:tgtEl>
                                          <p:spTgt spid="6">
                                            <p:txEl>
                                              <p:pRg st="2" end="2"/>
                                            </p:txEl>
                                          </p:spTgt>
                                        </p:tgtEl>
                                      </p:cBhvr>
                                    </p:animEffect>
                                    <p:anim calcmode="lin" valueType="num">
                                      <p:cBhvr>
                                        <p:cTn id="1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wheel(1)">
                                      <p:cBhvr>
                                        <p:cTn id="20" dur="20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mj-lt"/>
              <a:buAutoNum type="arabicPeriod"/>
            </a:pPr>
            <a:r>
              <a:rPr lang="en-US" dirty="0" smtClean="0"/>
              <a:t>Sight</a:t>
            </a:r>
          </a:p>
          <a:p>
            <a:pPr marL="624078" indent="-514350">
              <a:buFont typeface="+mj-lt"/>
              <a:buAutoNum type="arabicPeriod"/>
            </a:pPr>
            <a:r>
              <a:rPr lang="en-US" dirty="0" smtClean="0"/>
              <a:t>Taste</a:t>
            </a:r>
          </a:p>
          <a:p>
            <a:pPr marL="624078" indent="-514350">
              <a:buFont typeface="+mj-lt"/>
              <a:buAutoNum type="arabicPeriod"/>
            </a:pPr>
            <a:r>
              <a:rPr lang="en-US" dirty="0" smtClean="0"/>
              <a:t>Touch</a:t>
            </a:r>
          </a:p>
          <a:p>
            <a:pPr marL="624078" indent="-514350">
              <a:buFont typeface="+mj-lt"/>
              <a:buAutoNum type="arabicPeriod"/>
            </a:pPr>
            <a:r>
              <a:rPr lang="en-US" dirty="0" smtClean="0"/>
              <a:t>Smell</a:t>
            </a:r>
          </a:p>
          <a:p>
            <a:pPr marL="624078" indent="-514350">
              <a:buFont typeface="+mj-lt"/>
              <a:buAutoNum type="arabicPeriod"/>
            </a:pPr>
            <a:r>
              <a:rPr lang="en-US" dirty="0" smtClean="0"/>
              <a:t>Sound </a:t>
            </a:r>
          </a:p>
          <a:p>
            <a:pPr marL="624078" indent="-514350">
              <a:buFont typeface="+mj-lt"/>
              <a:buAutoNum type="arabicPeriod"/>
            </a:pPr>
            <a:r>
              <a:rPr lang="en-US" dirty="0" smtClean="0"/>
              <a:t>Emotion?</a:t>
            </a:r>
            <a:endParaRPr lang="en-US" dirty="0"/>
          </a:p>
        </p:txBody>
      </p:sp>
      <p:sp>
        <p:nvSpPr>
          <p:cNvPr id="3" name="Title 2"/>
          <p:cNvSpPr>
            <a:spLocks noGrp="1"/>
          </p:cNvSpPr>
          <p:nvPr>
            <p:ph type="title"/>
          </p:nvPr>
        </p:nvSpPr>
        <p:spPr/>
        <p:txBody>
          <a:bodyPr>
            <a:normAutofit fontScale="90000"/>
          </a:bodyPr>
          <a:lstStyle/>
          <a:p>
            <a:r>
              <a:rPr lang="en-US" dirty="0" smtClean="0"/>
              <a:t>Copy an example from the text for each:</a:t>
            </a:r>
            <a:endParaRPr lang="en-US" dirty="0"/>
          </a:p>
        </p:txBody>
      </p:sp>
    </p:spTree>
    <p:extLst>
      <p:ext uri="{BB962C8B-B14F-4D97-AF65-F5344CB8AC3E}">
        <p14:creationId xmlns:p14="http://schemas.microsoft.com/office/powerpoint/2010/main" val="2015757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sensory details to make the following sentences more vivid:</a:t>
            </a:r>
          </a:p>
          <a:p>
            <a:endParaRPr lang="en-US" dirty="0"/>
          </a:p>
          <a:p>
            <a:pPr marL="624078" indent="-514350">
              <a:buFont typeface="+mj-lt"/>
              <a:buAutoNum type="arabicPeriod"/>
            </a:pPr>
            <a:r>
              <a:rPr lang="en-US" dirty="0" smtClean="0"/>
              <a:t>I was so mad that I had to wait in line so long for the movie. </a:t>
            </a:r>
          </a:p>
          <a:p>
            <a:pPr marL="624078" indent="-514350">
              <a:buFont typeface="+mj-lt"/>
              <a:buAutoNum type="arabicPeriod"/>
            </a:pPr>
            <a:r>
              <a:rPr lang="en-US" dirty="0" smtClean="0"/>
              <a:t>The beach was hot and crowded. </a:t>
            </a:r>
          </a:p>
          <a:p>
            <a:pPr marL="624078" indent="-514350">
              <a:buFont typeface="+mj-lt"/>
              <a:buAutoNum type="arabicPeriod"/>
            </a:pPr>
            <a:r>
              <a:rPr lang="en-US" dirty="0" smtClean="0"/>
              <a:t>Winning the lottery made me happy. </a:t>
            </a:r>
            <a:endParaRPr lang="en-US" dirty="0"/>
          </a:p>
        </p:txBody>
      </p:sp>
      <p:sp>
        <p:nvSpPr>
          <p:cNvPr id="3" name="Title 2"/>
          <p:cNvSpPr>
            <a:spLocks noGrp="1"/>
          </p:cNvSpPr>
          <p:nvPr>
            <p:ph type="title"/>
          </p:nvPr>
        </p:nvSpPr>
        <p:spPr/>
        <p:txBody>
          <a:bodyPr>
            <a:normAutofit fontScale="90000"/>
          </a:bodyPr>
          <a:lstStyle/>
          <a:p>
            <a:r>
              <a:rPr lang="en-US" dirty="0" smtClean="0"/>
              <a:t>Let’s practice!	Think, write, pair, share:</a:t>
            </a:r>
            <a:endParaRPr lang="en-US" dirty="0"/>
          </a:p>
        </p:txBody>
      </p:sp>
    </p:spTree>
    <p:extLst>
      <p:ext uri="{BB962C8B-B14F-4D97-AF65-F5344CB8AC3E}">
        <p14:creationId xmlns:p14="http://schemas.microsoft.com/office/powerpoint/2010/main" val="381042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Describe sensory details and how using them can make your </a:t>
            </a:r>
            <a:r>
              <a:rPr lang="en-US" smtClean="0"/>
              <a:t>writing better. </a:t>
            </a:r>
            <a:endParaRPr lang="en-US" dirty="0"/>
          </a:p>
        </p:txBody>
      </p:sp>
      <p:sp>
        <p:nvSpPr>
          <p:cNvPr id="3" name="Title 2"/>
          <p:cNvSpPr>
            <a:spLocks noGrp="1"/>
          </p:cNvSpPr>
          <p:nvPr>
            <p:ph type="title"/>
          </p:nvPr>
        </p:nvSpPr>
        <p:spPr/>
        <p:txBody>
          <a:bodyPr/>
          <a:lstStyle/>
          <a:p>
            <a:r>
              <a:rPr lang="en-US" dirty="0" smtClean="0"/>
              <a:t>Reflect:	</a:t>
            </a:r>
            <a:endParaRPr lang="en-US" dirty="0"/>
          </a:p>
        </p:txBody>
      </p:sp>
    </p:spTree>
    <p:extLst>
      <p:ext uri="{BB962C8B-B14F-4D97-AF65-F5344CB8AC3E}">
        <p14:creationId xmlns:p14="http://schemas.microsoft.com/office/powerpoint/2010/main" val="19796728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41</TotalTime>
  <Words>328</Words>
  <Application>Microsoft Office PowerPoint</Application>
  <PresentationFormat>On-screen Show (4:3)</PresentationFormat>
  <Paragraphs>33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Using Sensory Details</vt:lpstr>
      <vt:lpstr>How do you add sensory details to your writing? </vt:lpstr>
      <vt:lpstr>With sensory details…</vt:lpstr>
      <vt:lpstr>Think, write, pair, share. </vt:lpstr>
      <vt:lpstr>So, what are sensory details? </vt:lpstr>
      <vt:lpstr>Copy an example from the text for each:</vt:lpstr>
      <vt:lpstr>Let’s practice! Think, write, pair, share:</vt:lpstr>
      <vt:lpstr>Reflect: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Sensory Details</dc:title>
  <dc:creator>Michelle CC</dc:creator>
  <cp:lastModifiedBy>Michelle CC</cp:lastModifiedBy>
  <cp:revision>7</cp:revision>
  <dcterms:created xsi:type="dcterms:W3CDTF">2013-02-05T05:20:50Z</dcterms:created>
  <dcterms:modified xsi:type="dcterms:W3CDTF">2013-02-05T06:02:47Z</dcterms:modified>
</cp:coreProperties>
</file>